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ss.schul-welt.de/12691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ndardsicherung.schulministerium.nrw.d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2F861-CBDF-4415-B538-19E48FF862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Herzlich Willkommen zur Infoveranstaltung  der 10. Klassen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1D64E2-5FDE-4154-AD87-F0D050E48E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ZP 10 und Schulabschlüsse</a:t>
            </a:r>
          </a:p>
        </p:txBody>
      </p:sp>
    </p:spTree>
    <p:extLst>
      <p:ext uri="{BB962C8B-B14F-4D97-AF65-F5344CB8AC3E}">
        <p14:creationId xmlns:p14="http://schemas.microsoft.com/office/powerpoint/2010/main" val="3168034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2129D-F507-41CB-8078-E0C0E62C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Nachteilsausgleich bei der ZP 10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A6187B-70C3-42F1-92AC-E82DB3547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Betrifft nur Lese-Rechtschreib-Schwäche, nicht Dyskalkulie</a:t>
            </a:r>
          </a:p>
          <a:p>
            <a:r>
              <a:rPr lang="de-DE" dirty="0"/>
              <a:t>Voraussetzung: die LRS muss diagnostiziert sein und es muss in den letzten Jahren eine kontinuierliche Teilnahme an einer Fördermaßnahme erfolgt sein</a:t>
            </a:r>
          </a:p>
          <a:p>
            <a:r>
              <a:rPr lang="de-DE" dirty="0"/>
              <a:t>Beantragung eines Nachteilsausgleichs per E-Mail an Schulleitung eine Woche vor der ersten ZP</a:t>
            </a:r>
          </a:p>
          <a:p>
            <a:r>
              <a:rPr lang="de-DE"/>
              <a:t>Nachteilsausgleich </a:t>
            </a:r>
            <a:r>
              <a:rPr lang="de-DE" dirty="0"/>
              <a:t>bei der ZP: 20 Minuten Verlängerung der Bearbeitungszeit in allen drei ZP-Fächern</a:t>
            </a:r>
          </a:p>
        </p:txBody>
      </p:sp>
    </p:spTree>
    <p:extLst>
      <p:ext uri="{BB962C8B-B14F-4D97-AF65-F5344CB8AC3E}">
        <p14:creationId xmlns:p14="http://schemas.microsoft.com/office/powerpoint/2010/main" val="368809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C10B4-66E5-4C37-827F-30D35ACE3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Gute Nachrichten: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360CEC-6FD4-4227-8F29-650293F4C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Niemand bleibt nach der 10. Klasse sitzen.</a:t>
            </a:r>
          </a:p>
          <a:p>
            <a:endParaRPr lang="de-DE" dirty="0"/>
          </a:p>
          <a:p>
            <a:r>
              <a:rPr lang="de-DE" dirty="0"/>
              <a:t>Alle haben bereits (durch die Versetzung von Klasse 9 in Klasse 10) ihren ersten Schulabschluss (ESA) erreicht.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https://bass.schul-welt.de/12691.htm</a:t>
            </a:r>
            <a:r>
              <a:rPr lang="de-DE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(Ausbildungs- und Prüfungsordnung Sek. I)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(Zum Öffnen der Website: Den Link mit der linken </a:t>
            </a:r>
            <a:r>
              <a:rPr lang="de-DE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Maustaste anklicken.)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329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471D4-3176-4CB4-A3FE-D418A619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Ziel: Mittlerer Schulabschluss (MSA)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B50671-B6EF-4DCE-AB34-F950513A9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Alle Fächer im Durchschnitt 4</a:t>
            </a:r>
          </a:p>
          <a:p>
            <a:endParaRPr lang="de-DE" dirty="0"/>
          </a:p>
          <a:p>
            <a:r>
              <a:rPr lang="de-DE" dirty="0"/>
              <a:t>Hauptfächer: ausreichend</a:t>
            </a:r>
          </a:p>
          <a:p>
            <a:endParaRPr lang="de-DE" dirty="0"/>
          </a:p>
          <a:p>
            <a:r>
              <a:rPr lang="de-DE" dirty="0"/>
              <a:t>Nebenfächer: ausreichend</a:t>
            </a:r>
          </a:p>
          <a:p>
            <a:endParaRPr lang="de-DE" dirty="0"/>
          </a:p>
          <a:p>
            <a:r>
              <a:rPr lang="de-DE" dirty="0"/>
              <a:t>APO S 1 ( NRW ) ab §40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618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F139E-DDA3-46DD-A5C6-2DB9177DC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 möchten „die </a:t>
            </a:r>
            <a:r>
              <a:rPr lang="de-DE" dirty="0" err="1"/>
              <a:t>Quali</a:t>
            </a:r>
            <a:r>
              <a:rPr lang="de-DE" dirty="0"/>
              <a:t>“!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C4AE2A-A613-49EF-840D-BB29E1844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den mittleren Schulabschluss mit der Qualifikation zum Besuch der gymnasialen Oberstufe muss der Notendurchschnitt 3 (befriedigend) sein.</a:t>
            </a:r>
          </a:p>
          <a:p>
            <a:endParaRPr lang="de-DE" dirty="0"/>
          </a:p>
          <a:p>
            <a:r>
              <a:rPr lang="de-DE" dirty="0"/>
              <a:t>Hauptfächer (D, M, E) : befriedigend</a:t>
            </a:r>
          </a:p>
          <a:p>
            <a:r>
              <a:rPr lang="de-DE" dirty="0"/>
              <a:t>Nebenfächer (Fächergruppe II und Wahlpflichtfach) : befriedigend</a:t>
            </a:r>
          </a:p>
          <a:p>
            <a:r>
              <a:rPr lang="de-DE" dirty="0"/>
              <a:t>Französisch zählt für die </a:t>
            </a:r>
            <a:r>
              <a:rPr lang="de-DE" dirty="0" err="1"/>
              <a:t>Quali</a:t>
            </a:r>
            <a:r>
              <a:rPr lang="de-DE" dirty="0"/>
              <a:t> auch nur als Nebenfach (dennoch ist die für das Abitur verpflichtende 2. Fremdsprache hiermit schon abgedeckt)</a:t>
            </a:r>
          </a:p>
        </p:txBody>
      </p:sp>
    </p:spTree>
    <p:extLst>
      <p:ext uri="{BB962C8B-B14F-4D97-AF65-F5344CB8AC3E}">
        <p14:creationId xmlns:p14="http://schemas.microsoft.com/office/powerpoint/2010/main" val="690479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141272-1CAE-4A4A-9799-E253E1F9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Erweiterter erster Schulabschluss (EESA)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B6056C-FD50-479F-8DCA-1D020B737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Früher: „Hauptschulabschluss nach Klasse 10“</a:t>
            </a:r>
          </a:p>
          <a:p>
            <a:r>
              <a:rPr lang="de-DE" dirty="0"/>
              <a:t>Zusammenfassung der Fächer:</a:t>
            </a:r>
          </a:p>
          <a:p>
            <a:pPr marL="0" indent="0">
              <a:buNone/>
            </a:pPr>
            <a:r>
              <a:rPr lang="de-DE" dirty="0"/>
              <a:t>	Hauptfächer: M, D</a:t>
            </a:r>
          </a:p>
          <a:p>
            <a:pPr marL="0" indent="0">
              <a:buNone/>
            </a:pPr>
            <a:r>
              <a:rPr lang="de-DE" dirty="0"/>
              <a:t>	Nebenfächer: E, F</a:t>
            </a:r>
          </a:p>
          <a:p>
            <a:pPr marL="0" indent="0">
              <a:buNone/>
            </a:pPr>
            <a:r>
              <a:rPr lang="de-DE" dirty="0"/>
              <a:t>	Gesellschaftswissenschaften: </a:t>
            </a:r>
            <a:r>
              <a:rPr lang="de-DE" dirty="0" err="1"/>
              <a:t>Ek</a:t>
            </a:r>
            <a:r>
              <a:rPr lang="de-DE" dirty="0"/>
              <a:t>, Ge, </a:t>
            </a:r>
            <a:r>
              <a:rPr lang="de-DE" dirty="0" err="1"/>
              <a:t>Pk</a:t>
            </a:r>
            <a:r>
              <a:rPr lang="de-DE" dirty="0"/>
              <a:t>, WP </a:t>
            </a:r>
            <a:r>
              <a:rPr lang="de-DE" dirty="0" err="1"/>
              <a:t>Sowi</a:t>
            </a:r>
            <a:r>
              <a:rPr lang="de-DE" dirty="0"/>
              <a:t>…</a:t>
            </a:r>
          </a:p>
          <a:p>
            <a:pPr marL="0" indent="0">
              <a:buNone/>
            </a:pPr>
            <a:r>
              <a:rPr lang="de-DE" dirty="0"/>
              <a:t>	Naturwissenschaften: </a:t>
            </a:r>
            <a:r>
              <a:rPr lang="de-DE" dirty="0" err="1"/>
              <a:t>Ch</a:t>
            </a:r>
            <a:r>
              <a:rPr lang="de-DE" dirty="0"/>
              <a:t>, </a:t>
            </a:r>
            <a:r>
              <a:rPr lang="de-DE" dirty="0" err="1"/>
              <a:t>Ph</a:t>
            </a:r>
            <a:r>
              <a:rPr lang="de-DE" dirty="0"/>
              <a:t>, Bio, WP Bio</a:t>
            </a:r>
          </a:p>
        </p:txBody>
      </p:sp>
    </p:spTree>
    <p:extLst>
      <p:ext uri="{BB962C8B-B14F-4D97-AF65-F5344CB8AC3E}">
        <p14:creationId xmlns:p14="http://schemas.microsoft.com/office/powerpoint/2010/main" val="233962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34C9D-F932-4274-9CDF-8FAD1592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ZP 10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C1240A-D7C5-4A9E-9A3E-3D0677692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593"/>
            <a:ext cx="8596668" cy="4607769"/>
          </a:xfrm>
        </p:spPr>
        <p:txBody>
          <a:bodyPr>
            <a:normAutofit/>
          </a:bodyPr>
          <a:lstStyle/>
          <a:p>
            <a:r>
              <a:rPr lang="de-DE" dirty="0"/>
              <a:t>Alle Prüfungen finden in ganz NRW zur selben Zeit statt – zentral gestellte Prüfungen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/>
              <a:t>Inhalte sind auf der Seite des Ministeriums nachzulesen: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https://www.standardsicherung.schulministerium.nrw.de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Informationen zu den Fächern und Prüfungsaufgaben der letzten Jahre sind auch dort zu finden</a:t>
            </a:r>
          </a:p>
          <a:p>
            <a:pPr marL="0" indent="0">
              <a:buNone/>
            </a:pPr>
            <a:r>
              <a:rPr lang="de-DE" dirty="0"/>
              <a:t>	Anmeldung auf der Seite des Ministeriums:</a:t>
            </a:r>
          </a:p>
          <a:p>
            <a:pPr marL="0" indent="0">
              <a:buNone/>
            </a:pPr>
            <a:r>
              <a:rPr lang="de-DE" dirty="0"/>
              <a:t>	Schulnummer: Die Schülerinnen haben die Daten erhalten.</a:t>
            </a:r>
          </a:p>
          <a:p>
            <a:pPr marL="0" indent="0">
              <a:buNone/>
            </a:pPr>
            <a:r>
              <a:rPr lang="de-DE" dirty="0"/>
              <a:t>	Passwort: Die Schülerinnen haben die </a:t>
            </a:r>
            <a:r>
              <a:rPr lang="de-DE"/>
              <a:t>Daten erhalten.</a:t>
            </a:r>
            <a:endParaRPr lang="de-DE" dirty="0"/>
          </a:p>
          <a:p>
            <a:pPr marL="0" indent="0">
              <a:buNone/>
            </a:pPr>
            <a:r>
              <a:rPr lang="de-DE" b="1" dirty="0"/>
              <a:t>Wichtig: Bereich MSA wählen!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9958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162D2-ABC6-48D9-AB27-E486F8495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Homepage Ministerium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D2FB9D-6F1D-46E5-969B-910E5B731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Vorgaben zu unterrichtlichen Voraussetzungen</a:t>
            </a:r>
          </a:p>
          <a:p>
            <a:r>
              <a:rPr lang="de-DE" dirty="0"/>
              <a:t>Termine: D – 27.05.; E – 03.06.; M – 05.06.; Notenbekanntgabe: 23.06.</a:t>
            </a:r>
          </a:p>
          <a:p>
            <a:r>
              <a:rPr lang="de-DE" dirty="0"/>
              <a:t>Struktur der schriftlichen Prüfung</a:t>
            </a:r>
          </a:p>
          <a:p>
            <a:r>
              <a:rPr lang="de-DE" dirty="0"/>
              <a:t>Themenschwerpunkte:</a:t>
            </a:r>
          </a:p>
          <a:p>
            <a:r>
              <a:rPr lang="de-DE" dirty="0"/>
              <a:t>z.B.	 D: Leseverstehen + Schreiben</a:t>
            </a:r>
          </a:p>
          <a:p>
            <a:pPr marL="0" indent="0">
              <a:buNone/>
            </a:pPr>
            <a:r>
              <a:rPr lang="de-DE" dirty="0"/>
              <a:t>		 E: Hörverstehen + Leseverstehen +Schreiben (Großbritannien und 				 Neuseeland)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287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07263-467A-4CAD-B5DB-68865EA81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Notenfindung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AB07E7-8D23-454B-8E24-F0B8E8D91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Vornote: 50% (Vom Fachlehrer / von der Fachlehrerin festgelegt – gesamtes Schuljahr)</a:t>
            </a:r>
          </a:p>
          <a:p>
            <a:r>
              <a:rPr lang="de-DE" dirty="0"/>
              <a:t>Ergebnis der ZP: 50 %</a:t>
            </a:r>
          </a:p>
          <a:p>
            <a:r>
              <a:rPr lang="de-DE" dirty="0"/>
              <a:t>Übereinstimmung der beiden Noten = Zeugnisnote (Vornote 2 – ZP 2 = Zeugnisnote 2)</a:t>
            </a:r>
          </a:p>
          <a:p>
            <a:r>
              <a:rPr lang="de-DE" dirty="0"/>
              <a:t>Abweichung um eine Notenstufe = Festlegung der Note durch </a:t>
            </a:r>
            <a:r>
              <a:rPr lang="de-DE" dirty="0" err="1"/>
              <a:t>FachlehrerIn</a:t>
            </a:r>
            <a:endParaRPr lang="de-DE" dirty="0"/>
          </a:p>
          <a:p>
            <a:r>
              <a:rPr lang="de-DE" dirty="0"/>
              <a:t>Abweichung um zwei Notenstufen = freiwillige mdl. Abweichungsprüfung</a:t>
            </a:r>
          </a:p>
          <a:p>
            <a:r>
              <a:rPr lang="de-DE" dirty="0"/>
              <a:t>Abweichung um drei Notenstufen = verpflichtende mündliche Abweichungsprüfung</a:t>
            </a:r>
          </a:p>
          <a:p>
            <a:r>
              <a:rPr lang="de-DE" dirty="0"/>
              <a:t>Tabellen geben vor, welche Leistungen hier erreicht werden müssen, um Note zu verteidigen / zu verbessern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79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FBD41-B06B-4AC7-91F6-B32C439F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Teilnahme an ZP verpflichtend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923624-188A-4A1C-A5EC-5B3029E2B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Krankheitsfall: Attestpflicht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Nachschreibe-Termin ist ebenfalls zentral geregelt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20458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534</Words>
  <Application>Microsoft Office PowerPoint</Application>
  <PresentationFormat>Breitbild</PresentationFormat>
  <Paragraphs>63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Facette</vt:lpstr>
      <vt:lpstr>Herzlich Willkommen zur Infoveranstaltung  der 10. Klassen</vt:lpstr>
      <vt:lpstr>Gute Nachrichten:</vt:lpstr>
      <vt:lpstr>Ziel: Mittlerer Schulabschluss (MSA)</vt:lpstr>
      <vt:lpstr>Viele möchten „die Quali“! </vt:lpstr>
      <vt:lpstr>Erweiterter erster Schulabschluss (EESA)</vt:lpstr>
      <vt:lpstr>ZP 10</vt:lpstr>
      <vt:lpstr>Homepage Ministerium</vt:lpstr>
      <vt:lpstr>Notenfindung</vt:lpstr>
      <vt:lpstr>Teilnahme an ZP verpflichtend</vt:lpstr>
      <vt:lpstr>Nachteilsausgleich bei der ZP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Elternabend der 10. Klassen</dc:title>
  <dc:creator>Sabine Pulsmeier</dc:creator>
  <cp:lastModifiedBy>Konrektorin</cp:lastModifiedBy>
  <cp:revision>14</cp:revision>
  <dcterms:created xsi:type="dcterms:W3CDTF">2024-08-27T08:55:23Z</dcterms:created>
  <dcterms:modified xsi:type="dcterms:W3CDTF">2024-09-04T11:52:48Z</dcterms:modified>
</cp:coreProperties>
</file>